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4"/>
  </p:notesMasterIdLst>
  <p:sldIdLst>
    <p:sldId id="328" r:id="rId2"/>
    <p:sldId id="335" r:id="rId3"/>
    <p:sldId id="395" r:id="rId4"/>
    <p:sldId id="385" r:id="rId5"/>
    <p:sldId id="388" r:id="rId6"/>
    <p:sldId id="408" r:id="rId7"/>
    <p:sldId id="396" r:id="rId8"/>
    <p:sldId id="394" r:id="rId9"/>
    <p:sldId id="392" r:id="rId10"/>
    <p:sldId id="404" r:id="rId11"/>
    <p:sldId id="407" r:id="rId12"/>
    <p:sldId id="414" r:id="rId13"/>
    <p:sldId id="418" r:id="rId14"/>
    <p:sldId id="420" r:id="rId15"/>
    <p:sldId id="425" r:id="rId16"/>
    <p:sldId id="422" r:id="rId17"/>
    <p:sldId id="410" r:id="rId18"/>
    <p:sldId id="359" r:id="rId19"/>
    <p:sldId id="423" r:id="rId20"/>
    <p:sldId id="399" r:id="rId21"/>
    <p:sldId id="402" r:id="rId22"/>
    <p:sldId id="403" r:id="rId23"/>
    <p:sldId id="400" r:id="rId24"/>
    <p:sldId id="401" r:id="rId25"/>
    <p:sldId id="405" r:id="rId26"/>
    <p:sldId id="406" r:id="rId27"/>
    <p:sldId id="412" r:id="rId28"/>
    <p:sldId id="411" r:id="rId29"/>
    <p:sldId id="417" r:id="rId30"/>
    <p:sldId id="421" r:id="rId31"/>
    <p:sldId id="397" r:id="rId32"/>
    <p:sldId id="398" r:id="rId33"/>
    <p:sldId id="386" r:id="rId34"/>
    <p:sldId id="334" r:id="rId35"/>
    <p:sldId id="387" r:id="rId36"/>
    <p:sldId id="391" r:id="rId37"/>
    <p:sldId id="409" r:id="rId38"/>
    <p:sldId id="389" r:id="rId39"/>
    <p:sldId id="393" r:id="rId40"/>
    <p:sldId id="424" r:id="rId41"/>
    <p:sldId id="426" r:id="rId42"/>
    <p:sldId id="42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5"/>
            <p14:sldId id="385"/>
            <p14:sldId id="388"/>
            <p14:sldId id="408"/>
            <p14:sldId id="396"/>
            <p14:sldId id="394"/>
            <p14:sldId id="392"/>
            <p14:sldId id="404"/>
            <p14:sldId id="407"/>
            <p14:sldId id="414"/>
            <p14:sldId id="418"/>
            <p14:sldId id="420"/>
            <p14:sldId id="425"/>
            <p14:sldId id="422"/>
            <p14:sldId id="410"/>
            <p14:sldId id="359"/>
          </p14:sldIdLst>
        </p14:section>
        <p14:section name="제목 없는 구역" id="{D021C70D-F16F-44EA-8882-C67E16865ED0}">
          <p14:sldIdLst>
            <p14:sldId id="423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17"/>
            <p14:sldId id="421"/>
            <p14:sldId id="397"/>
            <p14:sldId id="398"/>
            <p14:sldId id="386"/>
            <p14:sldId id="334"/>
            <p14:sldId id="387"/>
            <p14:sldId id="391"/>
            <p14:sldId id="409"/>
            <p14:sldId id="389"/>
            <p14:sldId id="393"/>
            <p14:sldId id="424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667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367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81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019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43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42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078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282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01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415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5/25/2022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t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11.01144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905.0178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9.06035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t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ti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pc="-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2022.05.27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</a:t>
            </a:r>
            <a:r>
              <a:rPr lang="ko-KR" altLang="en-US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연구 방향 및 보고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7B0223-F1EC-42E8-87A4-7C67CD60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3578"/>
            <a:ext cx="9144000" cy="2479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DE5B-92AC-4342-9256-81CD6DCA4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8" y="1235121"/>
            <a:ext cx="7470763" cy="17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7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3D924-90C0-4FFA-B736-8428939C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38" y="2010570"/>
            <a:ext cx="4661763" cy="4527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0DD01-6B80-46C6-AE54-4D46D33A2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412" y="1474020"/>
            <a:ext cx="3848637" cy="3962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82386" y="974503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905412" y="974503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ED590C-6AA5-43C7-A7C5-F82BEB66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5" y="1464494"/>
            <a:ext cx="3600953" cy="3972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41F94-6388-48B4-AA12-4F8CBE2E351E}"/>
              </a:ext>
            </a:extLst>
          </p:cNvPr>
          <p:cNvSpPr txBox="1"/>
          <p:nvPr/>
        </p:nvSpPr>
        <p:spPr>
          <a:xfrm>
            <a:off x="382386" y="5751871"/>
            <a:ext cx="83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Vanishing Gradient </a:t>
            </a:r>
            <a:r>
              <a:rPr lang="ko-KR" altLang="en-US" dirty="0"/>
              <a:t>와 유사한 문제가 알파 값에서 나타나는 것으로 사료됨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1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1366683" y="3590641"/>
            <a:ext cx="6499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연속적인 아키텍처 인코딩과 이산 </a:t>
            </a:r>
            <a:r>
              <a:rPr lang="ko-KR" altLang="en-US" dirty="0" err="1"/>
              <a:t>아키텍처간의</a:t>
            </a:r>
            <a:r>
              <a:rPr lang="ko-KR" altLang="en-US" dirty="0"/>
              <a:t> 불일치를 겪을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</a:t>
            </a:r>
            <a:r>
              <a:rPr lang="en-US" altLang="ko-KR" dirty="0" err="1"/>
              <a:t>Softmax</a:t>
            </a:r>
            <a:r>
              <a:rPr lang="en-US" altLang="ko-KR" dirty="0"/>
              <a:t> temperature</a:t>
            </a:r>
            <a:r>
              <a:rPr lang="ko-KR" altLang="en-US" dirty="0"/>
              <a:t>를 </a:t>
            </a:r>
            <a:r>
              <a:rPr lang="en-US" altLang="ko-KR" dirty="0" err="1"/>
              <a:t>Anealing</a:t>
            </a:r>
            <a:r>
              <a:rPr lang="en-US" altLang="ko-KR" dirty="0"/>
              <a:t> </a:t>
            </a:r>
            <a:r>
              <a:rPr lang="ko-KR" altLang="en-US" dirty="0"/>
              <a:t>함으로써 완화될 수 있음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847E5-3D75-4DB2-BCEC-4CBA9832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4" y="2114000"/>
            <a:ext cx="7821561" cy="10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5078634"/>
            <a:ext cx="7732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문제는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사료됨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19094A-9CEB-7607-D4D1-A61A86D6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" y="1084016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Idea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270752-56C3-8FF0-F4D6-3EFD04DF42E2}"/>
              </a:ext>
            </a:extLst>
          </p:cNvPr>
          <p:cNvGrpSpPr/>
          <p:nvPr/>
        </p:nvGrpSpPr>
        <p:grpSpPr>
          <a:xfrm>
            <a:off x="567054" y="1080910"/>
            <a:ext cx="7138610" cy="1523948"/>
            <a:chOff x="569880" y="2054874"/>
            <a:chExt cx="7862897" cy="17585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0ED4A8-AF64-4D55-87D7-F3702CE5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880" y="2054874"/>
              <a:ext cx="6519071" cy="17585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5B091AD-9C41-47A6-AB2D-7A2C3B4E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197" y="2693027"/>
              <a:ext cx="571580" cy="46679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FC91536-842A-9B1C-EC61-93FB693A0B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4" y="3155784"/>
            <a:ext cx="4267591" cy="1345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/>
              <p:nvPr/>
            </p:nvSpPr>
            <p:spPr>
              <a:xfrm>
                <a:off x="567054" y="5173966"/>
                <a:ext cx="4448824" cy="1238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𝑜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E4A65B-E345-4BF1-414D-4186B6A2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" y="5173966"/>
                <a:ext cx="4448824" cy="1238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6DA6B99-A24C-B2E6-E1E8-C9A99BC91F88}"/>
              </a:ext>
            </a:extLst>
          </p:cNvPr>
          <p:cNvSpPr txBox="1"/>
          <p:nvPr/>
        </p:nvSpPr>
        <p:spPr>
          <a:xfrm>
            <a:off x="313560" y="860885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643A55-B27C-9C61-6CC8-1036FCCB297B}"/>
              </a:ext>
            </a:extLst>
          </p:cNvPr>
          <p:cNvSpPr txBox="1"/>
          <p:nvPr/>
        </p:nvSpPr>
        <p:spPr>
          <a:xfrm>
            <a:off x="313560" y="268754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E6437-8DD3-00FC-EA1B-AA27C1FC3F16}"/>
              </a:ext>
            </a:extLst>
          </p:cNvPr>
          <p:cNvSpPr txBox="1"/>
          <p:nvPr/>
        </p:nvSpPr>
        <p:spPr>
          <a:xfrm>
            <a:off x="239930" y="4755839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Mixed operation Temperature </a:t>
            </a:r>
            <a:r>
              <a:rPr lang="en-US" altLang="ko-KR" sz="2400" dirty="0" err="1">
                <a:latin typeface="times new"/>
              </a:rPr>
              <a:t>Anealing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97869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AF0BE12-3D72-4EF6-8B4A-73C72D10F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86405"/>
              </p:ext>
            </p:extLst>
          </p:nvPr>
        </p:nvGraphicFramePr>
        <p:xfrm>
          <a:off x="275210" y="1562802"/>
          <a:ext cx="8563895" cy="3732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779">
                  <a:extLst>
                    <a:ext uri="{9D8B030D-6E8A-4147-A177-3AD203B41FA5}">
                      <a16:colId xmlns:a16="http://schemas.microsoft.com/office/drawing/2014/main" val="1234152097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3176867682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2499935580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1434298976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1461457970"/>
                    </a:ext>
                  </a:extLst>
                </a:gridCol>
              </a:tblGrid>
              <a:tr h="622066">
                <a:tc>
                  <a:txBody>
                    <a:bodyPr/>
                    <a:lstStyle/>
                    <a:p>
                      <a:r>
                        <a:rPr lang="en-US" sz="1800" dirty="0"/>
                        <a:t>           </a:t>
                      </a:r>
                      <a:r>
                        <a:rPr lang="en-US" sz="1600" dirty="0"/>
                        <a:t>Test acc</a:t>
                      </a:r>
                    </a:p>
                    <a:p>
                      <a:r>
                        <a:rPr lang="en-US" sz="16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DARTS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t = 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t 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Gumbel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643746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437683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31930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982766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17670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90637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8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https://arxiv.org/abs/1909.06035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8"/>
              </a:rPr>
              <a:t>https://arxiv.org/abs/1611.01144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19" y="1837568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3670554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998" y="1406354"/>
            <a:ext cx="8112004" cy="4247535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DARTS</a:t>
            </a: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Discussion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Idea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Results</a:t>
            </a: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793390"/>
            <a:ext cx="8063524" cy="891678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NAS(Neural Architecture Search) Problem</a:t>
            </a: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181826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553042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678112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24719" y="466596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398070" y="102972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Algorithm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054874"/>
            <a:ext cx="6519071" cy="17585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CEB138-AC29-9325-C337-8FF5569228D5}"/>
              </a:ext>
            </a:extLst>
          </p:cNvPr>
          <p:cNvGrpSpPr/>
          <p:nvPr/>
        </p:nvGrpSpPr>
        <p:grpSpPr>
          <a:xfrm>
            <a:off x="569880" y="4132300"/>
            <a:ext cx="8140641" cy="1693256"/>
            <a:chOff x="569880" y="4132300"/>
            <a:chExt cx="8140641" cy="16932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F27820-72F1-4A7A-AF81-5FB1962855EE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  :  Example of a set O : {convolution, pooling, none}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827534-68D6-4F71-9C1D-2F604E83B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1EA451-E01B-4260-8287-0587D036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B2F5E-15C5-4749-BBA0-23DE5780D2A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Mixed operation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6DEDBF-0D0E-463E-83F0-64F9A7EC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8E6E1E-1B7F-4DE1-92BC-DE78CEA27CD9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Weights of operations (Vector)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97" y="2693027"/>
            <a:ext cx="571580" cy="466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97E238-A87D-B368-8973-4E3717E4FAEC}"/>
              </a:ext>
            </a:extLst>
          </p:cNvPr>
          <p:cNvSpPr txBox="1"/>
          <p:nvPr/>
        </p:nvSpPr>
        <p:spPr>
          <a:xfrm>
            <a:off x="313560" y="90540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imes new"/>
              </a:rPr>
              <a:t>Contunuous</a:t>
            </a:r>
            <a:r>
              <a:rPr lang="en-US" altLang="ko-KR" sz="2400" dirty="0">
                <a:latin typeface="times new"/>
              </a:rPr>
              <a:t> Relaxation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290070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569880" y="1447069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958814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FFBBF6-3EAB-077F-BE59-ECC83D08A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3" y="1676176"/>
            <a:ext cx="9144000" cy="467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270500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275210" y="1557762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21827C-5245-0495-639F-92B83D81A0C1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Gumbel-</a:t>
            </a:r>
            <a:r>
              <a:rPr lang="en-US" altLang="ko-KR" sz="2400" dirty="0" err="1">
                <a:latin typeface="times new"/>
              </a:rPr>
              <a:t>Softmax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0F47-25A9-AFA9-484E-D6A8D6C9B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7" y="2598797"/>
            <a:ext cx="8277065" cy="21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569880" y="1585110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477346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387808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51" y="3018829"/>
              <a:ext cx="4282228" cy="4021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AA41518-0FC3-0415-2F7B-C1007A0664F2}"/>
              </a:ext>
            </a:extLst>
          </p:cNvPr>
          <p:cNvSpPr txBox="1"/>
          <p:nvPr/>
        </p:nvSpPr>
        <p:spPr>
          <a:xfrm>
            <a:off x="313560" y="817693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Objective function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58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2FCD55-D132-4A03-920B-822D9A33F5E2}"/>
              </a:ext>
            </a:extLst>
          </p:cNvPr>
          <p:cNvGrpSpPr/>
          <p:nvPr/>
        </p:nvGrpSpPr>
        <p:grpSpPr>
          <a:xfrm>
            <a:off x="395737" y="5115324"/>
            <a:ext cx="8474210" cy="1120977"/>
            <a:chOff x="385368" y="4997295"/>
            <a:chExt cx="8474210" cy="1120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F4057F-CAAA-453F-8023-D1CEC036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11" y="5345830"/>
              <a:ext cx="7675120" cy="7724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AB4D53-7D5F-459A-B85D-F0DC1F778662}"/>
                </a:ext>
              </a:extLst>
            </p:cNvPr>
            <p:cNvSpPr txBox="1"/>
            <p:nvPr/>
          </p:nvSpPr>
          <p:spPr>
            <a:xfrm>
              <a:off x="385368" y="499729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Finite difference approximation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3F7C39-AB87-417F-B49A-FEAF02AB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5932" y="5722576"/>
              <a:ext cx="393646" cy="3567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9A65FB-B30D-41A5-98E9-E7E998085A52}"/>
              </a:ext>
            </a:extLst>
          </p:cNvPr>
          <p:cNvGrpSpPr/>
          <p:nvPr/>
        </p:nvGrpSpPr>
        <p:grpSpPr>
          <a:xfrm>
            <a:off x="334715" y="2936821"/>
            <a:ext cx="8474210" cy="2060905"/>
            <a:chOff x="334895" y="2680525"/>
            <a:chExt cx="8474210" cy="20609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BB81B6-8FA9-44EF-8362-5F85F8C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038" y="3237216"/>
              <a:ext cx="6249272" cy="4858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1B862-8179-4B53-9753-EE352ECE5356}"/>
                </a:ext>
              </a:extLst>
            </p:cNvPr>
            <p:cNvSpPr txBox="1"/>
            <p:nvPr/>
          </p:nvSpPr>
          <p:spPr>
            <a:xfrm>
              <a:off x="334895" y="268052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Applying chain rule to the approximate architecture gradient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A72D86-72CD-4DD0-AD79-42EB81E8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947" y="3358776"/>
              <a:ext cx="419158" cy="3810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7E0414-D6B2-4B94-A148-2087CD6E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120" y="3849400"/>
              <a:ext cx="3953427" cy="4001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52A4E-2168-4A8E-B667-D6437AE39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4720"/>
            <a:stretch/>
          </p:blipFill>
          <p:spPr>
            <a:xfrm>
              <a:off x="1350424" y="4375847"/>
              <a:ext cx="3305636" cy="36558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A8B3BF-3A13-6649-39B0-51091352A6E3}"/>
              </a:ext>
            </a:extLst>
          </p:cNvPr>
          <p:cNvGrpSpPr/>
          <p:nvPr/>
        </p:nvGrpSpPr>
        <p:grpSpPr>
          <a:xfrm>
            <a:off x="884512" y="2454040"/>
            <a:ext cx="6397203" cy="324506"/>
            <a:chOff x="939252" y="5915916"/>
            <a:chExt cx="6397203" cy="39589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29EA819-BCDC-7F07-1490-0896E763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252" y="6019250"/>
              <a:ext cx="181005" cy="2925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E81346-F789-4B0F-1E89-2D69AB7A676B}"/>
                </a:ext>
              </a:extLst>
            </p:cNvPr>
            <p:cNvSpPr txBox="1"/>
            <p:nvPr/>
          </p:nvSpPr>
          <p:spPr>
            <a:xfrm>
              <a:off x="1090761" y="5915916"/>
              <a:ext cx="62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times new"/>
                </a:rPr>
                <a:t>: Learning rate for a step of inner optimization</a:t>
              </a:r>
              <a:endParaRPr lang="ko-KR" altLang="en-US" dirty="0">
                <a:latin typeface="times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96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741" y="1051009"/>
            <a:ext cx="8063524" cy="71812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to optimize is w of train loss and α (weight of operation) of validation loss.</a:t>
            </a:r>
            <a:endParaRPr lang="en-US" altLang="ko-KR" sz="1800" dirty="0">
              <a:latin typeface="times new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628" y="1744621"/>
            <a:ext cx="4972744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4154C6-ADB7-4354-89EE-2F21B59C8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78" y="2993025"/>
            <a:ext cx="7738683" cy="18106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D85368-DDB1-4A68-8D2A-507E7AA277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833"/>
          <a:stretch/>
        </p:blipFill>
        <p:spPr>
          <a:xfrm>
            <a:off x="2085628" y="4861291"/>
            <a:ext cx="4759704" cy="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882338"/>
            <a:ext cx="7738683" cy="1810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/>
              <p:nvPr/>
            </p:nvSpPr>
            <p:spPr>
              <a:xfrm>
                <a:off x="654120" y="2783677"/>
                <a:ext cx="7787041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Search</a:t>
                </a:r>
              </a:p>
              <a:p>
                <a:r>
                  <a:rPr lang="en-US" dirty="0"/>
                  <a:t>       - train:</a:t>
                </a:r>
              </a:p>
              <a:p>
                <a:r>
                  <a:rPr lang="en-US" dirty="0"/>
                  <a:t>             1.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  - validation:</a:t>
                </a:r>
              </a:p>
              <a:p>
                <a:r>
                  <a:rPr lang="en-US" dirty="0"/>
                  <a:t>             2.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Train</a:t>
                </a:r>
              </a:p>
              <a:p>
                <a:r>
                  <a:rPr lang="en-US" dirty="0"/>
                  <a:t>       - validation</a:t>
                </a:r>
              </a:p>
              <a:p>
                <a:r>
                  <a:rPr lang="en-US" dirty="0"/>
                  <a:t>       - train:</a:t>
                </a:r>
              </a:p>
              <a:p>
                <a:r>
                  <a:rPr lang="en-US" dirty="0"/>
                  <a:t>             train the model which learned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Test</a:t>
                </a:r>
              </a:p>
              <a:p>
                <a:r>
                  <a:rPr lang="en-US" dirty="0"/>
                  <a:t>       - test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2783677"/>
                <a:ext cx="7787041" cy="3693319"/>
              </a:xfrm>
              <a:prstGeom prst="rect">
                <a:avLst/>
              </a:prstGeom>
              <a:blipFill>
                <a:blip r:embed="rId6"/>
                <a:stretch>
                  <a:fillRect l="-469" t="-99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6E6E94-4FE2-4072-A3D6-CEF35DD4CBD4}"/>
              </a:ext>
            </a:extLst>
          </p:cNvPr>
          <p:cNvCxnSpPr/>
          <p:nvPr/>
        </p:nvCxnSpPr>
        <p:spPr>
          <a:xfrm>
            <a:off x="6907161" y="1799302"/>
            <a:ext cx="6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563FD7-8B29-40E8-8787-EAB1210D7FAA}"/>
              </a:ext>
            </a:extLst>
          </p:cNvPr>
          <p:cNvCxnSpPr>
            <a:cxnSpLocks/>
          </p:cNvCxnSpPr>
          <p:nvPr/>
        </p:nvCxnSpPr>
        <p:spPr>
          <a:xfrm flipV="1">
            <a:off x="6017342" y="2220456"/>
            <a:ext cx="0" cy="129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D2052-CAB0-4912-963C-37E52310433D}"/>
              </a:ext>
            </a:extLst>
          </p:cNvPr>
          <p:cNvCxnSpPr>
            <a:cxnSpLocks/>
          </p:cNvCxnSpPr>
          <p:nvPr/>
        </p:nvCxnSpPr>
        <p:spPr>
          <a:xfrm flipH="1">
            <a:off x="2890684" y="3519143"/>
            <a:ext cx="3126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89243B-8C32-4B47-A8D6-523EBE4916C1}"/>
              </a:ext>
            </a:extLst>
          </p:cNvPr>
          <p:cNvCxnSpPr>
            <a:cxnSpLocks/>
          </p:cNvCxnSpPr>
          <p:nvPr/>
        </p:nvCxnSpPr>
        <p:spPr>
          <a:xfrm>
            <a:off x="7556090" y="1799302"/>
            <a:ext cx="0" cy="227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EBA7D-06C9-4577-A2C3-664C9BC35A53}"/>
              </a:ext>
            </a:extLst>
          </p:cNvPr>
          <p:cNvCxnSpPr>
            <a:cxnSpLocks/>
          </p:cNvCxnSpPr>
          <p:nvPr/>
        </p:nvCxnSpPr>
        <p:spPr>
          <a:xfrm flipH="1">
            <a:off x="5161937" y="2220456"/>
            <a:ext cx="855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9549B0-5DD7-4B71-A2F7-B7E1F06E10DB}"/>
              </a:ext>
            </a:extLst>
          </p:cNvPr>
          <p:cNvCxnSpPr>
            <a:cxnSpLocks/>
          </p:cNvCxnSpPr>
          <p:nvPr/>
        </p:nvCxnSpPr>
        <p:spPr>
          <a:xfrm flipH="1">
            <a:off x="2888226" y="4078262"/>
            <a:ext cx="4665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1A3DC0-BF22-4ACE-B0C1-C048B436AFCA}"/>
              </a:ext>
            </a:extLst>
          </p:cNvPr>
          <p:cNvCxnSpPr>
            <a:cxnSpLocks/>
          </p:cNvCxnSpPr>
          <p:nvPr/>
        </p:nvCxnSpPr>
        <p:spPr>
          <a:xfrm>
            <a:off x="4768645" y="2487562"/>
            <a:ext cx="599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501823-AE02-42E2-8DEB-AAA6F0AEE0CD}"/>
              </a:ext>
            </a:extLst>
          </p:cNvPr>
          <p:cNvCxnSpPr>
            <a:cxnSpLocks/>
          </p:cNvCxnSpPr>
          <p:nvPr/>
        </p:nvCxnSpPr>
        <p:spPr>
          <a:xfrm flipV="1">
            <a:off x="5368413" y="2487562"/>
            <a:ext cx="0" cy="297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8863D5-75EC-4787-8909-C46332473192}"/>
              </a:ext>
            </a:extLst>
          </p:cNvPr>
          <p:cNvCxnSpPr>
            <a:cxnSpLocks/>
          </p:cNvCxnSpPr>
          <p:nvPr/>
        </p:nvCxnSpPr>
        <p:spPr>
          <a:xfrm flipH="1">
            <a:off x="4837471" y="5459694"/>
            <a:ext cx="530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DARTS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32" y="1834146"/>
            <a:ext cx="8313735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63776</TotalTime>
  <Words>848</Words>
  <Application>Microsoft Office PowerPoint</Application>
  <PresentationFormat>화면 슬라이드 쇼(4:3)</PresentationFormat>
  <Paragraphs>210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DejaVu Sans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1220</cp:revision>
  <cp:lastPrinted>2021-06-14T00:51:48Z</cp:lastPrinted>
  <dcterms:created xsi:type="dcterms:W3CDTF">2018-11-22T08:09:53Z</dcterms:created>
  <dcterms:modified xsi:type="dcterms:W3CDTF">2022-05-25T03:41:15Z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